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51435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74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move the slide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notes format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55B63EA3-F831-47F5-9920-7E3778613651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7375FE25-6F68-4453-AE05-380A18EDBFE8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7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B9354693-3CC1-4878-87C1-CFD1AC856CE2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10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0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040C06B-5D5D-4783-8535-D0752123C673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11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3" name="PlaceHolder 3"/>
          <p:cNvSpPr>
            <a:spLocks noGrp="1"/>
          </p:cNvSpPr>
          <p:nvPr>
            <p:ph type="sldNum" idx="15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A2712595-1916-4B57-83F0-52A22B1E87F4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12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sldNum" idx="5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33BBD8E-B6E4-4A72-9A3C-2A913A7BAB24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2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sldNum" idx="6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626B88A-BA39-4469-8902-0BE013C8C442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3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A82B8679-7186-4631-A1FC-E0690B3A6B14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4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A7523C9D-3CED-4E2E-B826-C996D6F8E027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5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sldNum" idx="9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B06595E-B0BE-48A9-871A-97FFD8B155F6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6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8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910FECF5-2827-43B0-9B0C-9534B129C7D6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7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 type="sldNum" idx="11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2925789D-41FD-41B2-8F3E-8CF7771770D2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8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 type="sldNum" idx="12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97A9649A-4908-4767-9B71-DDE8A25C920A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9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B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0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" name="Text 2"/>
          <p:cNvSpPr/>
          <p:nvPr/>
        </p:nvSpPr>
        <p:spPr>
          <a:xfrm>
            <a:off x="457200" y="822960"/>
            <a:ext cx="8411760" cy="63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ОГРАНИЧЕНИЯ НАУКИ, ОБРАЗОВАНИЯ</a:t>
            </a:r>
            <a:endParaRPr lang="en-US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" name="Text 3"/>
          <p:cNvSpPr/>
          <p:nvPr/>
        </p:nvSpPr>
        <p:spPr>
          <a:xfrm>
            <a:off x="457200" y="1463040"/>
            <a:ext cx="8411760" cy="63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И ЭКОНОМИКИ КАК БАРЬЕР</a:t>
            </a:r>
            <a:endParaRPr lang="en-US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Text 4"/>
          <p:cNvSpPr/>
          <p:nvPr/>
        </p:nvSpPr>
        <p:spPr>
          <a:xfrm>
            <a:off x="457200" y="2103120"/>
            <a:ext cx="8411760" cy="63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РАЗВИТИЯ ИСКУССТВЕННОГО ИНТЕЛЛЕКТА</a:t>
            </a:r>
            <a:endParaRPr lang="en-US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Shape 5"/>
          <p:cNvSpPr/>
          <p:nvPr/>
        </p:nvSpPr>
        <p:spPr>
          <a:xfrm>
            <a:off x="2286000" y="2971800"/>
            <a:ext cx="4571280" cy="3600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8280" rIns="90000" bIns="-828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" name="Text 6"/>
          <p:cNvSpPr/>
          <p:nvPr/>
        </p:nvSpPr>
        <p:spPr>
          <a:xfrm>
            <a:off x="457200" y="3200400"/>
            <a:ext cx="8411760" cy="36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pos="0" algn="l"/>
              </a:tabLst>
            </a:pPr>
            <a:r>
              <a:rPr lang="en-US" sz="1400" b="0" i="1" u="none" strike="noStrike">
                <a:solidFill>
                  <a:srgbClr val="A0B4CC"/>
                </a:solidFill>
                <a:effectLst/>
                <a:uFillTx/>
                <a:latin typeface="Calibri"/>
                <a:ea typeface="Calibri"/>
              </a:rPr>
              <a:t>Международная академия информатизации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" name="Text 7"/>
          <p:cNvSpPr/>
          <p:nvPr/>
        </p:nvSpPr>
        <p:spPr>
          <a:xfrm>
            <a:off x="457200" y="4480560"/>
            <a:ext cx="841176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7090A8"/>
                </a:solidFill>
                <a:effectLst/>
                <a:uFillTx/>
                <a:latin typeface="Calibri"/>
                <a:ea typeface="Calibri"/>
              </a:rPr>
              <a:t>Апрель 2026</a:t>
            </a:r>
            <a:endParaRPr lang="en-U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0"/>
          <p:cNvSpPr/>
          <p:nvPr/>
        </p:nvSpPr>
        <p:spPr>
          <a:xfrm>
            <a:off x="0" y="0"/>
            <a:ext cx="9143280" cy="9136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6" name="Shape 1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7" name="Text 2"/>
          <p:cNvSpPr/>
          <p:nvPr/>
        </p:nvSpPr>
        <p:spPr>
          <a:xfrm>
            <a:off x="365760" y="109800"/>
            <a:ext cx="8503200" cy="68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7 тактических шагов на ближайший период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Shape 3"/>
          <p:cNvSpPr/>
          <p:nvPr/>
        </p:nvSpPr>
        <p:spPr>
          <a:xfrm>
            <a:off x="365760" y="1024200"/>
            <a:ext cx="8411760" cy="474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Shape 4"/>
          <p:cNvSpPr/>
          <p:nvPr/>
        </p:nvSpPr>
        <p:spPr>
          <a:xfrm>
            <a:off x="384120" y="1078920"/>
            <a:ext cx="346680" cy="346680"/>
          </a:xfrm>
          <a:prstGeom prst="ellipse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0" name="Text 5"/>
          <p:cNvSpPr/>
          <p:nvPr/>
        </p:nvSpPr>
        <p:spPr>
          <a:xfrm>
            <a:off x="384120" y="1078920"/>
            <a:ext cx="346680" cy="34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1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Text 6"/>
          <p:cNvSpPr/>
          <p:nvPr/>
        </p:nvSpPr>
        <p:spPr>
          <a:xfrm>
            <a:off x="859680" y="1069920"/>
            <a:ext cx="777168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Честный аудит готовности к ИИ: кадры, наука, данные — не ведомственный самоотчёт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Shape 7"/>
          <p:cNvSpPr/>
          <p:nvPr/>
        </p:nvSpPr>
        <p:spPr>
          <a:xfrm>
            <a:off x="365760" y="1600200"/>
            <a:ext cx="8411760" cy="474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Shape 8"/>
          <p:cNvSpPr/>
          <p:nvPr/>
        </p:nvSpPr>
        <p:spPr>
          <a:xfrm>
            <a:off x="384120" y="1654920"/>
            <a:ext cx="346680" cy="346680"/>
          </a:xfrm>
          <a:prstGeom prst="ellipse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4" name="Text 9"/>
          <p:cNvSpPr/>
          <p:nvPr/>
        </p:nvSpPr>
        <p:spPr>
          <a:xfrm>
            <a:off x="384120" y="1654920"/>
            <a:ext cx="346680" cy="34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2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Text 10"/>
          <p:cNvSpPr/>
          <p:nvPr/>
        </p:nvSpPr>
        <p:spPr>
          <a:xfrm>
            <a:off x="859680" y="1645920"/>
            <a:ext cx="777168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Усиление школьной математики, естественнонаучной подготовки и инженерии в вузах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6" name="Shape 11"/>
          <p:cNvSpPr/>
          <p:nvPr/>
        </p:nvSpPr>
        <p:spPr>
          <a:xfrm>
            <a:off x="365760" y="2176200"/>
            <a:ext cx="8411760" cy="474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Shape 12"/>
          <p:cNvSpPr/>
          <p:nvPr/>
        </p:nvSpPr>
        <p:spPr>
          <a:xfrm>
            <a:off x="384120" y="2231280"/>
            <a:ext cx="346680" cy="346680"/>
          </a:xfrm>
          <a:prstGeom prst="ellipse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8" name="Text 13"/>
          <p:cNvSpPr/>
          <p:nvPr/>
        </p:nvSpPr>
        <p:spPr>
          <a:xfrm>
            <a:off x="384120" y="2231280"/>
            <a:ext cx="346680" cy="34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3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Text 14"/>
          <p:cNvSpPr/>
          <p:nvPr/>
        </p:nvSpPr>
        <p:spPr>
          <a:xfrm>
            <a:off x="859680" y="2221920"/>
            <a:ext cx="777168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Национальные центры превосходства по математике, CS, инженерии — без распыления ресурсов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Shape 15"/>
          <p:cNvSpPr/>
          <p:nvPr/>
        </p:nvSpPr>
        <p:spPr>
          <a:xfrm>
            <a:off x="365760" y="2752200"/>
            <a:ext cx="8411760" cy="474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Shape 16"/>
          <p:cNvSpPr/>
          <p:nvPr/>
        </p:nvSpPr>
        <p:spPr>
          <a:xfrm>
            <a:off x="384120" y="2807280"/>
            <a:ext cx="346680" cy="346680"/>
          </a:xfrm>
          <a:prstGeom prst="ellipse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2" name="Text 17"/>
          <p:cNvSpPr/>
          <p:nvPr/>
        </p:nvSpPr>
        <p:spPr>
          <a:xfrm>
            <a:off x="384120" y="2807280"/>
            <a:ext cx="346680" cy="34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4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Text 18"/>
          <p:cNvSpPr/>
          <p:nvPr/>
        </p:nvSpPr>
        <p:spPr>
          <a:xfrm>
            <a:off x="859680" y="2797920"/>
            <a:ext cx="777168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Госзаказ на науку: критерий — практическая значимость, а не объём освоенных средств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Shape 19"/>
          <p:cNvSpPr/>
          <p:nvPr/>
        </p:nvSpPr>
        <p:spPr>
          <a:xfrm>
            <a:off x="365760" y="3328560"/>
            <a:ext cx="8411760" cy="474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5" name="Shape 20"/>
          <p:cNvSpPr/>
          <p:nvPr/>
        </p:nvSpPr>
        <p:spPr>
          <a:xfrm>
            <a:off x="384120" y="3383280"/>
            <a:ext cx="346680" cy="346680"/>
          </a:xfrm>
          <a:prstGeom prst="ellipse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6" name="Text 21"/>
          <p:cNvSpPr/>
          <p:nvPr/>
        </p:nvSpPr>
        <p:spPr>
          <a:xfrm>
            <a:off x="384120" y="3383280"/>
            <a:ext cx="346680" cy="34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5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Text 22"/>
          <p:cNvSpPr/>
          <p:nvPr/>
        </p:nvSpPr>
        <p:spPr>
          <a:xfrm>
            <a:off x="859680" y="3374280"/>
            <a:ext cx="777168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Совместимость данных и платформ; сокращение дублирования цифровых систем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Shape 23"/>
          <p:cNvSpPr/>
          <p:nvPr/>
        </p:nvSpPr>
        <p:spPr>
          <a:xfrm>
            <a:off x="365760" y="3904560"/>
            <a:ext cx="8411760" cy="474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Shape 24"/>
          <p:cNvSpPr/>
          <p:nvPr/>
        </p:nvSpPr>
        <p:spPr>
          <a:xfrm>
            <a:off x="384120" y="3959280"/>
            <a:ext cx="346680" cy="346680"/>
          </a:xfrm>
          <a:prstGeom prst="ellipse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0" name="Text 25"/>
          <p:cNvSpPr/>
          <p:nvPr/>
        </p:nvSpPr>
        <p:spPr>
          <a:xfrm>
            <a:off x="384120" y="3959280"/>
            <a:ext cx="346680" cy="34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6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Text 26"/>
          <p:cNvSpPr/>
          <p:nvPr/>
        </p:nvSpPr>
        <p:spPr>
          <a:xfrm>
            <a:off x="859680" y="3950280"/>
            <a:ext cx="777168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Персональная ответственность за неэффективные ИИ-проекты — управленческая, не только техническая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Shape 27"/>
          <p:cNvSpPr/>
          <p:nvPr/>
        </p:nvSpPr>
        <p:spPr>
          <a:xfrm>
            <a:off x="365760" y="4480560"/>
            <a:ext cx="8411760" cy="474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Shape 28"/>
          <p:cNvSpPr/>
          <p:nvPr/>
        </p:nvSpPr>
        <p:spPr>
          <a:xfrm>
            <a:off x="384120" y="4535280"/>
            <a:ext cx="346680" cy="346680"/>
          </a:xfrm>
          <a:prstGeom prst="ellipse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4" name="Text 29"/>
          <p:cNvSpPr/>
          <p:nvPr/>
        </p:nvSpPr>
        <p:spPr>
          <a:xfrm>
            <a:off x="384120" y="4535280"/>
            <a:ext cx="346680" cy="34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7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5" name="Text 30"/>
          <p:cNvSpPr/>
          <p:nvPr/>
        </p:nvSpPr>
        <p:spPr>
          <a:xfrm>
            <a:off x="859680" y="4526280"/>
            <a:ext cx="777168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Приоритет человека в принятии решений: ИИ усиливает эксперта, но не подменяет ответственность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B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0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Text 1"/>
          <p:cNvSpPr/>
          <p:nvPr/>
        </p:nvSpPr>
        <p:spPr>
          <a:xfrm>
            <a:off x="365760" y="182880"/>
            <a:ext cx="8503200" cy="63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0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Главный вывод</a:t>
            </a:r>
            <a:endParaRPr lang="en-US" sz="3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8" name="Shape 2"/>
          <p:cNvSpPr/>
          <p:nvPr/>
        </p:nvSpPr>
        <p:spPr>
          <a:xfrm>
            <a:off x="365760" y="1005840"/>
            <a:ext cx="8411760" cy="15080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9" name="Text 3"/>
          <p:cNvSpPr/>
          <p:nvPr/>
        </p:nvSpPr>
        <p:spPr>
          <a:xfrm>
            <a:off x="548640" y="1097280"/>
            <a:ext cx="8046000" cy="13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Казахстану нужен не ИИ вместо сильного государства,</a:t>
            </a:r>
            <a:endParaRPr lang="en-US" sz="1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а сильное государство, способное опереться на науку, образование и ответственный менеджмент.</a:t>
            </a:r>
            <a:endParaRPr lang="en-US" sz="1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0" name="Shape 4"/>
          <p:cNvSpPr/>
          <p:nvPr/>
        </p:nvSpPr>
        <p:spPr>
          <a:xfrm>
            <a:off x="365760" y="2697480"/>
            <a:ext cx="8411760" cy="1370880"/>
          </a:xfrm>
          <a:prstGeom prst="rect">
            <a:avLst/>
          </a:prstGeom>
          <a:solidFill>
            <a:srgbClr val="C8973A">
              <a:alpha val="90000"/>
            </a:srgbClr>
          </a:solidFill>
          <a:ln w="12700">
            <a:solidFill>
              <a:srgbClr val="E8B860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1" name="Text 5"/>
          <p:cNvSpPr/>
          <p:nvPr/>
        </p:nvSpPr>
        <p:spPr>
          <a:xfrm>
            <a:off x="548640" y="2743200"/>
            <a:ext cx="8046000" cy="123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Нам нужен не ИИ в отчётах,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а интеллектуальное государство в реальности!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 6"/>
          <p:cNvSpPr/>
          <p:nvPr/>
        </p:nvSpPr>
        <p:spPr>
          <a:xfrm>
            <a:off x="365760" y="4251960"/>
            <a:ext cx="8411760" cy="50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i="1" u="none" strike="noStrike">
                <a:solidFill>
                  <a:srgbClr val="A0B8D0"/>
                </a:solidFill>
                <a:effectLst/>
                <a:uFillTx/>
                <a:latin typeface="Calibri"/>
                <a:ea typeface="Calibri"/>
              </a:rPr>
              <a:t>Если система слабая — ИИ только усилит слабость. Если система сильная — ИИ станет драйвером роста.</a:t>
            </a:r>
            <a:endParaRPr lang="en-U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B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0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Shape 1"/>
          <p:cNvSpPr/>
          <p:nvPr/>
        </p:nvSpPr>
        <p:spPr>
          <a:xfrm>
            <a:off x="1371600" y="1371600"/>
            <a:ext cx="6400080" cy="255960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5" name="Text 2"/>
          <p:cNvSpPr/>
          <p:nvPr/>
        </p:nvSpPr>
        <p:spPr>
          <a:xfrm>
            <a:off x="1371600" y="1737360"/>
            <a:ext cx="6400080" cy="91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Благодарю за внимание!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6" name="Shape 3"/>
          <p:cNvSpPr/>
          <p:nvPr/>
        </p:nvSpPr>
        <p:spPr>
          <a:xfrm>
            <a:off x="3200400" y="2743200"/>
            <a:ext cx="2742480" cy="3600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8280" rIns="90000" bIns="-828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 4"/>
          <p:cNvSpPr/>
          <p:nvPr/>
        </p:nvSpPr>
        <p:spPr>
          <a:xfrm>
            <a:off x="1371600" y="2926080"/>
            <a:ext cx="640008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pos="0" algn="l"/>
              </a:tabLst>
            </a:pPr>
            <a:r>
              <a:rPr lang="en-US" sz="1400" b="0" i="1" u="none" strike="noStrike">
                <a:solidFill>
                  <a:srgbClr val="A0B4CC"/>
                </a:solidFill>
                <a:effectLst/>
                <a:uFillTx/>
                <a:latin typeface="Calibri"/>
                <a:ea typeface="Calibri"/>
              </a:rPr>
              <a:t>Международная академия информатизации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0"/>
          <p:cNvSpPr/>
          <p:nvPr/>
        </p:nvSpPr>
        <p:spPr>
          <a:xfrm>
            <a:off x="0" y="0"/>
            <a:ext cx="9143280" cy="9136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" name="Shape 1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Text 2"/>
          <p:cNvSpPr/>
          <p:nvPr/>
        </p:nvSpPr>
        <p:spPr>
          <a:xfrm>
            <a:off x="365760" y="109800"/>
            <a:ext cx="8503200" cy="68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Что имеем?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Shape 3"/>
          <p:cNvSpPr/>
          <p:nvPr/>
        </p:nvSpPr>
        <p:spPr>
          <a:xfrm>
            <a:off x="365760" y="1188720"/>
            <a:ext cx="8411760" cy="867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" name="Shape 4"/>
          <p:cNvSpPr/>
          <p:nvPr/>
        </p:nvSpPr>
        <p:spPr>
          <a:xfrm>
            <a:off x="365760" y="1188720"/>
            <a:ext cx="72360" cy="86796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" name="Text 5"/>
          <p:cNvSpPr/>
          <p:nvPr/>
        </p:nvSpPr>
        <p:spPr>
          <a:xfrm>
            <a:off x="594360" y="1252800"/>
            <a:ext cx="8046000" cy="73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За последние 30 лет допущены серьёзные просчёты в сфере образования и науки в результате неэффективного менеджмента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" name="Shape 6"/>
          <p:cNvSpPr/>
          <p:nvPr/>
        </p:nvSpPr>
        <p:spPr>
          <a:xfrm>
            <a:off x="365760" y="2331720"/>
            <a:ext cx="8411760" cy="867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Shape 7"/>
          <p:cNvSpPr/>
          <p:nvPr/>
        </p:nvSpPr>
        <p:spPr>
          <a:xfrm>
            <a:off x="365760" y="2331720"/>
            <a:ext cx="72360" cy="867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Text 8"/>
          <p:cNvSpPr/>
          <p:nvPr/>
        </p:nvSpPr>
        <p:spPr>
          <a:xfrm>
            <a:off x="594360" y="2395800"/>
            <a:ext cx="8046000" cy="73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Приходит понимание роли науки как ключевого фактора инновационного развития и роста конкурентоспособности экономики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Shape 9"/>
          <p:cNvSpPr/>
          <p:nvPr/>
        </p:nvSpPr>
        <p:spPr>
          <a:xfrm>
            <a:off x="365760" y="3474720"/>
            <a:ext cx="8411760" cy="867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Shape 10"/>
          <p:cNvSpPr/>
          <p:nvPr/>
        </p:nvSpPr>
        <p:spPr>
          <a:xfrm>
            <a:off x="365760" y="3474720"/>
            <a:ext cx="72360" cy="86796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" name="Text 11"/>
          <p:cNvSpPr/>
          <p:nvPr/>
        </p:nvSpPr>
        <p:spPr>
          <a:xfrm>
            <a:off x="594360" y="3538800"/>
            <a:ext cx="8046000" cy="73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Впервые за 30 лет приоритетом государства определено развитие человеческого капитала, науки и инноваций (новая Конституция)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0"/>
          <p:cNvSpPr/>
          <p:nvPr/>
        </p:nvSpPr>
        <p:spPr>
          <a:xfrm>
            <a:off x="0" y="0"/>
            <a:ext cx="9143280" cy="9136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" name="Shape 1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Text 2"/>
          <p:cNvSpPr/>
          <p:nvPr/>
        </p:nvSpPr>
        <p:spPr>
          <a:xfrm>
            <a:off x="365760" y="109800"/>
            <a:ext cx="8503200" cy="68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Мы не на нулевой отметке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Shape 3"/>
          <p:cNvSpPr/>
          <p:nvPr/>
        </p:nvSpPr>
        <p:spPr>
          <a:xfrm>
            <a:off x="365760" y="1051560"/>
            <a:ext cx="4068360" cy="2193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Shape 4"/>
          <p:cNvSpPr/>
          <p:nvPr/>
        </p:nvSpPr>
        <p:spPr>
          <a:xfrm>
            <a:off x="365760" y="1051560"/>
            <a:ext cx="4068360" cy="4564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" name="Text 5"/>
          <p:cNvSpPr/>
          <p:nvPr/>
        </p:nvSpPr>
        <p:spPr>
          <a:xfrm>
            <a:off x="502920" y="1097280"/>
            <a:ext cx="3794040" cy="36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Цифровая инфраструктура</a:t>
            </a:r>
            <a:endParaRPr lang="en-US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Shape 6"/>
          <p:cNvSpPr/>
          <p:nvPr/>
        </p:nvSpPr>
        <p:spPr>
          <a:xfrm>
            <a:off x="502920" y="1664280"/>
            <a:ext cx="63360" cy="31932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Text 7"/>
          <p:cNvSpPr/>
          <p:nvPr/>
        </p:nvSpPr>
        <p:spPr>
          <a:xfrm>
            <a:off x="640080" y="1645920"/>
            <a:ext cx="363852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Электронное правительство и высокий уровень цифровизации госуслуг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Shape 8"/>
          <p:cNvSpPr/>
          <p:nvPr/>
        </p:nvSpPr>
        <p:spPr>
          <a:xfrm>
            <a:off x="502920" y="2194560"/>
            <a:ext cx="63360" cy="31932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Text 9"/>
          <p:cNvSpPr/>
          <p:nvPr/>
        </p:nvSpPr>
        <p:spPr>
          <a:xfrm>
            <a:off x="640080" y="2176200"/>
            <a:ext cx="363852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Развивающаяся IT-экосистема: Astana Hub, Международный центр ИИ, программа AI-SANA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Shape 10"/>
          <p:cNvSpPr/>
          <p:nvPr/>
        </p:nvSpPr>
        <p:spPr>
          <a:xfrm>
            <a:off x="4709160" y="1051560"/>
            <a:ext cx="4068360" cy="2193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Shape 11"/>
          <p:cNvSpPr/>
          <p:nvPr/>
        </p:nvSpPr>
        <p:spPr>
          <a:xfrm>
            <a:off x="4709160" y="1051560"/>
            <a:ext cx="4068360" cy="4564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" name="Text 12"/>
          <p:cNvSpPr/>
          <p:nvPr/>
        </p:nvSpPr>
        <p:spPr>
          <a:xfrm>
            <a:off x="4846320" y="1097280"/>
            <a:ext cx="3794040" cy="36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Масштаб экосистемы</a:t>
            </a:r>
            <a:endParaRPr lang="en-US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Shape 13"/>
          <p:cNvSpPr/>
          <p:nvPr/>
        </p:nvSpPr>
        <p:spPr>
          <a:xfrm>
            <a:off x="4846320" y="1664280"/>
            <a:ext cx="63360" cy="31932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Text 14"/>
          <p:cNvSpPr/>
          <p:nvPr/>
        </p:nvSpPr>
        <p:spPr>
          <a:xfrm>
            <a:off x="4983480" y="1645920"/>
            <a:ext cx="363852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Более 1 800 компаний-резидентов Astana Hub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Shape 15"/>
          <p:cNvSpPr/>
          <p:nvPr/>
        </p:nvSpPr>
        <p:spPr>
          <a:xfrm>
            <a:off x="4846320" y="2194560"/>
            <a:ext cx="63360" cy="31932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Text 16"/>
          <p:cNvSpPr/>
          <p:nvPr/>
        </p:nvSpPr>
        <p:spPr>
          <a:xfrm>
            <a:off x="4983480" y="2176200"/>
            <a:ext cx="363852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Свыше 200 тыс. занятых в сфере информации и связи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Shape 17"/>
          <p:cNvSpPr/>
          <p:nvPr/>
        </p:nvSpPr>
        <p:spPr>
          <a:xfrm>
            <a:off x="365760" y="3429000"/>
            <a:ext cx="8411760" cy="1370880"/>
          </a:xfrm>
          <a:prstGeom prst="rect">
            <a:avLst/>
          </a:prstGeom>
          <a:solidFill>
            <a:srgbClr val="1A2B4A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" name="Text 18"/>
          <p:cNvSpPr/>
          <p:nvPr/>
        </p:nvSpPr>
        <p:spPr>
          <a:xfrm>
            <a:off x="548640" y="3493080"/>
            <a:ext cx="8046000" cy="123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Вместе с тем наличие цифровых сервисов, стартап-хабов и сертификатов ещё не тождественно системной способности страны создавать, адаптировать и массово внедрять собственные ИИ-решения в интересах экономики и государства.</a:t>
            </a:r>
            <a:endParaRPr lang="en-US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B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0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Text 1"/>
          <p:cNvSpPr/>
          <p:nvPr/>
        </p:nvSpPr>
        <p:spPr>
          <a:xfrm>
            <a:off x="365760" y="182880"/>
            <a:ext cx="8503200" cy="77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ИИ не может быть надстройкой над слабым фундаментом</a:t>
            </a:r>
            <a:endParaRPr lang="en-US" sz="2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8" name="Shape 2"/>
          <p:cNvSpPr/>
          <p:nvPr/>
        </p:nvSpPr>
        <p:spPr>
          <a:xfrm>
            <a:off x="365760" y="1143000"/>
            <a:ext cx="2696760" cy="338256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9" name="Shape 3"/>
          <p:cNvSpPr/>
          <p:nvPr/>
        </p:nvSpPr>
        <p:spPr>
          <a:xfrm>
            <a:off x="365760" y="1143000"/>
            <a:ext cx="2696760" cy="50220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Text 4"/>
          <p:cNvSpPr/>
          <p:nvPr/>
        </p:nvSpPr>
        <p:spPr>
          <a:xfrm>
            <a:off x="475560" y="1188720"/>
            <a:ext cx="246816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ИИ — это не чудо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1" name="Text 5"/>
          <p:cNvSpPr/>
          <p:nvPr/>
        </p:nvSpPr>
        <p:spPr>
          <a:xfrm>
            <a:off x="475560" y="1783080"/>
            <a:ext cx="2468160" cy="2559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C8D8E8"/>
                </a:solidFill>
                <a:effectLst/>
                <a:uFillTx/>
                <a:latin typeface="Calibri"/>
                <a:ea typeface="Calibri"/>
              </a:rPr>
              <a:t>ИИ — производная от нескольких базовых условий, а не самостоятельное решение всех проблем</a:t>
            </a:r>
            <a:endParaRPr lang="en-U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" name="Shape 6"/>
          <p:cNvSpPr/>
          <p:nvPr/>
        </p:nvSpPr>
        <p:spPr>
          <a:xfrm>
            <a:off x="3246120" y="1143000"/>
            <a:ext cx="2696760" cy="338256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" name="Shape 7"/>
          <p:cNvSpPr/>
          <p:nvPr/>
        </p:nvSpPr>
        <p:spPr>
          <a:xfrm>
            <a:off x="3246120" y="1143000"/>
            <a:ext cx="2696760" cy="50220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Text 8"/>
          <p:cNvSpPr/>
          <p:nvPr/>
        </p:nvSpPr>
        <p:spPr>
          <a:xfrm>
            <a:off x="3355920" y="1188720"/>
            <a:ext cx="246816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Фундамент ИИ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5" name="Text 9"/>
          <p:cNvSpPr/>
          <p:nvPr/>
        </p:nvSpPr>
        <p:spPr>
          <a:xfrm>
            <a:off x="3355920" y="1783080"/>
            <a:ext cx="2468160" cy="2559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C8D8E8"/>
                </a:solidFill>
                <a:effectLst/>
                <a:uFillTx/>
                <a:latin typeface="Calibri"/>
                <a:ea typeface="Calibri"/>
              </a:rPr>
              <a:t>Математика, статистика, теория вероятностей, логика, вычислительная инфраструктура, культура работы с данными</a:t>
            </a:r>
            <a:endParaRPr lang="en-U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6" name="Shape 10"/>
          <p:cNvSpPr/>
          <p:nvPr/>
        </p:nvSpPr>
        <p:spPr>
          <a:xfrm>
            <a:off x="6126480" y="1143000"/>
            <a:ext cx="2696760" cy="338256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7" name="Shape 11"/>
          <p:cNvSpPr/>
          <p:nvPr/>
        </p:nvSpPr>
        <p:spPr>
          <a:xfrm>
            <a:off x="6126480" y="1143000"/>
            <a:ext cx="2696760" cy="50220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Text 12"/>
          <p:cNvSpPr/>
          <p:nvPr/>
        </p:nvSpPr>
        <p:spPr>
          <a:xfrm>
            <a:off x="6236280" y="1188720"/>
            <a:ext cx="246816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Триединое ограничение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9" name="Text 13"/>
          <p:cNvSpPr/>
          <p:nvPr/>
        </p:nvSpPr>
        <p:spPr>
          <a:xfrm>
            <a:off x="6236280" y="1783080"/>
            <a:ext cx="2468160" cy="2559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C8D8E8"/>
                </a:solidFill>
                <a:effectLst/>
                <a:uFillTx/>
                <a:latin typeface="Calibri"/>
                <a:ea typeface="Calibri"/>
              </a:rPr>
              <a:t>Образование · Наука · Государственное управление — три барьера, которые взаимно усиливают друг друга</a:t>
            </a:r>
            <a:endParaRPr lang="en-U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0"/>
          <p:cNvSpPr/>
          <p:nvPr/>
        </p:nvSpPr>
        <p:spPr>
          <a:xfrm>
            <a:off x="0" y="0"/>
            <a:ext cx="9143280" cy="82224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1" name="Shape 1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Text 2"/>
          <p:cNvSpPr/>
          <p:nvPr/>
        </p:nvSpPr>
        <p:spPr>
          <a:xfrm>
            <a:off x="365760" y="73080"/>
            <a:ext cx="8503200" cy="68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Образование — главное ограничение для массового внедрения ИИ</a:t>
            </a:r>
            <a:endParaRPr lang="en-US" sz="1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Shape 3"/>
          <p:cNvSpPr/>
          <p:nvPr/>
        </p:nvSpPr>
        <p:spPr>
          <a:xfrm>
            <a:off x="365760" y="914400"/>
            <a:ext cx="6903000" cy="602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Shape 4"/>
          <p:cNvSpPr/>
          <p:nvPr/>
        </p:nvSpPr>
        <p:spPr>
          <a:xfrm>
            <a:off x="365760" y="914400"/>
            <a:ext cx="72360" cy="60264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Text 5"/>
          <p:cNvSpPr/>
          <p:nvPr/>
        </p:nvSpPr>
        <p:spPr>
          <a:xfrm>
            <a:off x="567000" y="951120"/>
            <a:ext cx="6582960" cy="52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Ограниченность казахстанского образования — базовая проблема будущего ИИ-развития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Shape 6"/>
          <p:cNvSpPr/>
          <p:nvPr/>
        </p:nvSpPr>
        <p:spPr>
          <a:xfrm>
            <a:off x="365760" y="1572840"/>
            <a:ext cx="6903000" cy="602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Shape 7"/>
          <p:cNvSpPr/>
          <p:nvPr/>
        </p:nvSpPr>
        <p:spPr>
          <a:xfrm>
            <a:off x="365760" y="1572840"/>
            <a:ext cx="72360" cy="60264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Text 8"/>
          <p:cNvSpPr/>
          <p:nvPr/>
        </p:nvSpPr>
        <p:spPr>
          <a:xfrm>
            <a:off x="567000" y="1609200"/>
            <a:ext cx="6582960" cy="52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Школьная математика сегодня рухнула вместе с интеллектом учеников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Shape 9"/>
          <p:cNvSpPr/>
          <p:nvPr/>
        </p:nvSpPr>
        <p:spPr>
          <a:xfrm>
            <a:off x="365760" y="2231280"/>
            <a:ext cx="6903000" cy="602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Shape 10"/>
          <p:cNvSpPr/>
          <p:nvPr/>
        </p:nvSpPr>
        <p:spPr>
          <a:xfrm>
            <a:off x="365760" y="2231280"/>
            <a:ext cx="72360" cy="60264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Text 11"/>
          <p:cNvSpPr/>
          <p:nvPr/>
        </p:nvSpPr>
        <p:spPr>
          <a:xfrm>
            <a:off x="567000" y="2267640"/>
            <a:ext cx="6582960" cy="52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В технических вузах первый семестр — повтор курса общеобразовательных школ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" name="Shape 12"/>
          <p:cNvSpPr/>
          <p:nvPr/>
        </p:nvSpPr>
        <p:spPr>
          <a:xfrm>
            <a:off x="365760" y="2889360"/>
            <a:ext cx="6903000" cy="602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Shape 13"/>
          <p:cNvSpPr/>
          <p:nvPr/>
        </p:nvSpPr>
        <p:spPr>
          <a:xfrm>
            <a:off x="365760" y="2889360"/>
            <a:ext cx="72360" cy="60264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" name="Text 14"/>
          <p:cNvSpPr/>
          <p:nvPr/>
        </p:nvSpPr>
        <p:spPr>
          <a:xfrm>
            <a:off x="567000" y="2926080"/>
            <a:ext cx="6582960" cy="52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«В университетах царит образовательный коммунизм — студенты делают вид, что учатся, а преподаватели делают вид, что преподают»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Shape 15"/>
          <p:cNvSpPr/>
          <p:nvPr/>
        </p:nvSpPr>
        <p:spPr>
          <a:xfrm>
            <a:off x="365760" y="3547800"/>
            <a:ext cx="6903000" cy="602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Shape 16"/>
          <p:cNvSpPr/>
          <p:nvPr/>
        </p:nvSpPr>
        <p:spPr>
          <a:xfrm>
            <a:off x="365760" y="3547800"/>
            <a:ext cx="72360" cy="60264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Text 17"/>
          <p:cNvSpPr/>
          <p:nvPr/>
        </p:nvSpPr>
        <p:spPr>
          <a:xfrm>
            <a:off x="567000" y="3584520"/>
            <a:ext cx="6582960" cy="52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Более 40% выпускников работают не по специальности; более 30% предприятий недовольны квалификацией; 360 тыс. молодых людей ежегодно выходят на рынок труда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Shape 18"/>
          <p:cNvSpPr/>
          <p:nvPr/>
        </p:nvSpPr>
        <p:spPr>
          <a:xfrm>
            <a:off x="365760" y="4206240"/>
            <a:ext cx="6903000" cy="602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9" name="Shape 19"/>
          <p:cNvSpPr/>
          <p:nvPr/>
        </p:nvSpPr>
        <p:spPr>
          <a:xfrm>
            <a:off x="365760" y="4206240"/>
            <a:ext cx="72360" cy="60264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Text 20"/>
          <p:cNvSpPr/>
          <p:nvPr/>
        </p:nvSpPr>
        <p:spPr>
          <a:xfrm>
            <a:off x="567000" y="4242960"/>
            <a:ext cx="6582960" cy="52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Вузы выпускают ~20 тыс. IT-специалистов в год, но по профессии работают лишь 30%; в 2022 г. невостребованными остались 9 тыс. грантов (6 тыс. — инженерные, ~3 тыс. — ИКТ)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Shape 21"/>
          <p:cNvSpPr/>
          <p:nvPr/>
        </p:nvSpPr>
        <p:spPr>
          <a:xfrm>
            <a:off x="7406640" y="914400"/>
            <a:ext cx="1572120" cy="38944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2" name="Text 22"/>
          <p:cNvSpPr/>
          <p:nvPr/>
        </p:nvSpPr>
        <p:spPr>
          <a:xfrm>
            <a:off x="7452360" y="987480"/>
            <a:ext cx="1416600" cy="31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ВЫВОД:</a:t>
            </a:r>
            <a:endParaRPr lang="en-U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Text 23"/>
          <p:cNvSpPr/>
          <p:nvPr/>
        </p:nvSpPr>
        <p:spPr>
          <a:xfrm>
            <a:off x="7452360" y="1325880"/>
            <a:ext cx="1416600" cy="335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Человеческий капитал количественно велик, но качественно не соответствует ИИ-экономике. По мнению ВАП, финансируется процесс, а не конечный результат.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0"/>
          <p:cNvSpPr/>
          <p:nvPr/>
        </p:nvSpPr>
        <p:spPr>
          <a:xfrm>
            <a:off x="0" y="0"/>
            <a:ext cx="9143280" cy="9136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5" name="Shape 1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Text 2"/>
          <p:cNvSpPr/>
          <p:nvPr/>
        </p:nvSpPr>
        <p:spPr>
          <a:xfrm>
            <a:off x="365760" y="109800"/>
            <a:ext cx="8503200" cy="68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Наука: рост без прорыва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87" name="Table 0"/>
          <p:cNvGraphicFramePr/>
          <p:nvPr/>
        </p:nvGraphicFramePr>
        <p:xfrm>
          <a:off x="365760" y="1005840"/>
          <a:ext cx="8412480" cy="1151280"/>
        </p:xfrm>
        <a:graphic>
          <a:graphicData uri="http://schemas.openxmlformats.org/drawingml/2006/table">
            <a:tbl>
              <a:tblPr/>
              <a:tblGrid>
                <a:gridCol w="2926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376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1" u="none" strike="noStrike">
                          <a:solidFill>
                            <a:srgbClr val="FFFFFF"/>
                          </a:solidFill>
                          <a:effectLst/>
                          <a:uFillTx/>
                          <a:latin typeface="Calibri"/>
                        </a:rPr>
                        <a:t>Показатель</a:t>
                      </a:r>
                      <a:endParaRPr lang="en-US" sz="1100" b="0" u="none" strike="noStrik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1A2B4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1" u="none" strike="noStrike">
                          <a:solidFill>
                            <a:srgbClr val="FFFFFF"/>
                          </a:solidFill>
                          <a:effectLst/>
                          <a:uFillTx/>
                          <a:latin typeface="Calibri"/>
                        </a:rPr>
                        <a:t>Казахстан</a:t>
                      </a:r>
                      <a:endParaRPr lang="en-US" sz="1100" b="0" u="none" strike="noStrik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1A2B4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1" u="none" strike="noStrike">
                          <a:solidFill>
                            <a:srgbClr val="FFFFFF"/>
                          </a:solidFill>
                          <a:effectLst/>
                          <a:uFillTx/>
                          <a:latin typeface="Calibri"/>
                        </a:rPr>
                        <a:t>ОЭСР</a:t>
                      </a:r>
                      <a:endParaRPr lang="en-US" sz="1100" b="0" u="none" strike="noStrik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1A2B4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1" u="none" strike="noStrike">
                          <a:solidFill>
                            <a:srgbClr val="FFFFFF"/>
                          </a:solidFill>
                          <a:effectLst/>
                          <a:uFillTx/>
                          <a:latin typeface="Calibri"/>
                        </a:rPr>
                        <a:t>Лидеры (Израиль, Корея)</a:t>
                      </a:r>
                      <a:endParaRPr lang="en-US" sz="1100" b="0" u="none" strike="noStrik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1A2B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76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1A2B4A"/>
                          </a:solidFill>
                          <a:effectLst/>
                          <a:uFillTx/>
                          <a:latin typeface="Calibri"/>
                        </a:rPr>
                        <a:t>Расходы на НИОКР (% ВВП)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C0392B"/>
                          </a:solidFill>
                          <a:effectLst/>
                          <a:uFillTx/>
                          <a:latin typeface="Calibri"/>
                        </a:rPr>
                        <a:t>0,14–0,16%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2E7D32"/>
                          </a:solidFill>
                          <a:effectLst/>
                          <a:uFillTx/>
                          <a:latin typeface="Calibri"/>
                        </a:rPr>
                        <a:t>2–4%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2E7D32"/>
                          </a:solidFill>
                          <a:effectLst/>
                          <a:uFillTx/>
                          <a:latin typeface="Calibri"/>
                        </a:rPr>
                        <a:t>5–5,5%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76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1A2B4A"/>
                          </a:solidFill>
                          <a:effectLst/>
                          <a:uFillTx/>
                          <a:latin typeface="Calibri"/>
                        </a:rPr>
                        <a:t>Доля бизнеса в финансировании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C0392B"/>
                          </a:solidFill>
                          <a:effectLst/>
                          <a:uFillTx/>
                          <a:latin typeface="Calibri"/>
                        </a:rPr>
                        <a:t>&lt; 20%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2E7D32"/>
                          </a:solidFill>
                          <a:effectLst/>
                          <a:uFillTx/>
                          <a:latin typeface="Calibri"/>
                        </a:rPr>
                        <a:t>&gt; 50%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2E7D32"/>
                          </a:solidFill>
                          <a:effectLst/>
                          <a:uFillTx/>
                          <a:latin typeface="Calibri"/>
                        </a:rPr>
                        <a:t>&gt; 60%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C0C8D4"/>
                      </a:solidFill>
                      <a:prstDash val="solid"/>
                    </a:lnL>
                    <a:lnR w="12240">
                      <a:solidFill>
                        <a:srgbClr val="C0C8D4"/>
                      </a:solidFill>
                      <a:prstDash val="solid"/>
                    </a:lnR>
                    <a:lnT w="12240">
                      <a:solidFill>
                        <a:srgbClr val="C0C8D4"/>
                      </a:solidFill>
                      <a:prstDash val="solid"/>
                    </a:lnT>
                    <a:lnB w="12240">
                      <a:solidFill>
                        <a:srgbClr val="C0C8D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8" name="Shape 3"/>
          <p:cNvSpPr/>
          <p:nvPr/>
        </p:nvSpPr>
        <p:spPr>
          <a:xfrm>
            <a:off x="365760" y="2377440"/>
            <a:ext cx="8411760" cy="529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Shape 4"/>
          <p:cNvSpPr/>
          <p:nvPr/>
        </p:nvSpPr>
        <p:spPr>
          <a:xfrm>
            <a:off x="365760" y="2377440"/>
            <a:ext cx="72360" cy="5295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Text 5"/>
          <p:cNvSpPr/>
          <p:nvPr/>
        </p:nvSpPr>
        <p:spPr>
          <a:xfrm>
            <a:off x="567000" y="2414160"/>
            <a:ext cx="80460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Наука растёт количественно (28 тыс. работников, 430 институтов), но не создаёт прорывов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Shape 6"/>
          <p:cNvSpPr/>
          <p:nvPr/>
        </p:nvSpPr>
        <p:spPr>
          <a:xfrm>
            <a:off x="365760" y="3035880"/>
            <a:ext cx="8411760" cy="529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Shape 7"/>
          <p:cNvSpPr/>
          <p:nvPr/>
        </p:nvSpPr>
        <p:spPr>
          <a:xfrm>
            <a:off x="365760" y="3035880"/>
            <a:ext cx="72360" cy="5295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Text 8"/>
          <p:cNvSpPr/>
          <p:nvPr/>
        </p:nvSpPr>
        <p:spPr>
          <a:xfrm>
            <a:off x="567000" y="3072240"/>
            <a:ext cx="80460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Вытеснение учёных пенсионного возраста разрушает научные школы; пик продуктивности учёного — 50–70 лет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Shape 9"/>
          <p:cNvSpPr/>
          <p:nvPr/>
        </p:nvSpPr>
        <p:spPr>
          <a:xfrm>
            <a:off x="365760" y="3694320"/>
            <a:ext cx="8411760" cy="529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Shape 10"/>
          <p:cNvSpPr/>
          <p:nvPr/>
        </p:nvSpPr>
        <p:spPr>
          <a:xfrm>
            <a:off x="365760" y="3694320"/>
            <a:ext cx="72360" cy="5295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Text 11"/>
          <p:cNvSpPr/>
          <p:nvPr/>
        </p:nvSpPr>
        <p:spPr>
          <a:xfrm>
            <a:off x="567000" y="3730680"/>
            <a:ext cx="80460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Казахстан — в числе откровенных аутсайдеров по финансированию науки среди постсоветских и развивающихся стран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Shape 12"/>
          <p:cNvSpPr/>
          <p:nvPr/>
        </p:nvSpPr>
        <p:spPr>
          <a:xfrm>
            <a:off x="365760" y="4352400"/>
            <a:ext cx="8411760" cy="529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Shape 13"/>
          <p:cNvSpPr/>
          <p:nvPr/>
        </p:nvSpPr>
        <p:spPr>
          <a:xfrm>
            <a:off x="365760" y="4352400"/>
            <a:ext cx="72360" cy="5295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Text 14"/>
          <p:cNvSpPr/>
          <p:nvPr/>
        </p:nvSpPr>
        <p:spPr>
          <a:xfrm>
            <a:off x="567000" y="4389120"/>
            <a:ext cx="804600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Значительная часть молодых учёных «голосует ногами» и уходит в частный сектор или за рубеж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B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0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Text 1"/>
          <p:cNvSpPr/>
          <p:nvPr/>
        </p:nvSpPr>
        <p:spPr>
          <a:xfrm>
            <a:off x="365760" y="137160"/>
            <a:ext cx="8503200" cy="50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Государственное управление:</a:t>
            </a:r>
            <a:endParaRPr lang="en-US" sz="2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2" name="Text 2"/>
          <p:cNvSpPr/>
          <p:nvPr/>
        </p:nvSpPr>
        <p:spPr>
          <a:xfrm>
            <a:off x="365760" y="594360"/>
            <a:ext cx="850320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0" i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слабость, которую ИИ только усилит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3" name="Shape 3"/>
          <p:cNvSpPr/>
          <p:nvPr/>
        </p:nvSpPr>
        <p:spPr>
          <a:xfrm>
            <a:off x="365760" y="1234440"/>
            <a:ext cx="4022640" cy="10508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4" name="Text 4"/>
          <p:cNvSpPr/>
          <p:nvPr/>
        </p:nvSpPr>
        <p:spPr>
          <a:xfrm>
            <a:off x="475560" y="1325880"/>
            <a:ext cx="365040" cy="36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1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5" name="Text 5"/>
          <p:cNvSpPr/>
          <p:nvPr/>
        </p:nvSpPr>
        <p:spPr>
          <a:xfrm>
            <a:off x="868680" y="1325880"/>
            <a:ext cx="3382560" cy="867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Преобладание тактики над стратегией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6" name="Shape 6"/>
          <p:cNvSpPr/>
          <p:nvPr/>
        </p:nvSpPr>
        <p:spPr>
          <a:xfrm>
            <a:off x="4663440" y="1234440"/>
            <a:ext cx="4022640" cy="10508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7" name="Text 7"/>
          <p:cNvSpPr/>
          <p:nvPr/>
        </p:nvSpPr>
        <p:spPr>
          <a:xfrm>
            <a:off x="4773240" y="1325880"/>
            <a:ext cx="365040" cy="36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2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8" name="Text 8"/>
          <p:cNvSpPr/>
          <p:nvPr/>
        </p:nvSpPr>
        <p:spPr>
          <a:xfrm>
            <a:off x="5166360" y="1325880"/>
            <a:ext cx="3382560" cy="867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Отчётность вместо результата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9" name="Shape 9"/>
          <p:cNvSpPr/>
          <p:nvPr/>
        </p:nvSpPr>
        <p:spPr>
          <a:xfrm>
            <a:off x="365760" y="2514600"/>
            <a:ext cx="4022640" cy="10508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0" name="Text 10"/>
          <p:cNvSpPr/>
          <p:nvPr/>
        </p:nvSpPr>
        <p:spPr>
          <a:xfrm>
            <a:off x="475560" y="2606040"/>
            <a:ext cx="365040" cy="36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3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1" name="Text 11"/>
          <p:cNvSpPr/>
          <p:nvPr/>
        </p:nvSpPr>
        <p:spPr>
          <a:xfrm>
            <a:off x="868680" y="2606040"/>
            <a:ext cx="3382560" cy="867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Кадровые назначения: лояльность важнее профессионализма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2" name="Shape 12"/>
          <p:cNvSpPr/>
          <p:nvPr/>
        </p:nvSpPr>
        <p:spPr>
          <a:xfrm>
            <a:off x="4663440" y="2514600"/>
            <a:ext cx="4022640" cy="10508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3" name="Text 13"/>
          <p:cNvSpPr/>
          <p:nvPr/>
        </p:nvSpPr>
        <p:spPr>
          <a:xfrm>
            <a:off x="4773240" y="2606040"/>
            <a:ext cx="365040" cy="36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4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4" name="Text 14"/>
          <p:cNvSpPr/>
          <p:nvPr/>
        </p:nvSpPr>
        <p:spPr>
          <a:xfrm>
            <a:off x="5166360" y="2606040"/>
            <a:ext cx="3382560" cy="867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Дублирование цифровых платформ и слабая интеграция данных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5" name="Shape 15"/>
          <p:cNvSpPr/>
          <p:nvPr/>
        </p:nvSpPr>
        <p:spPr>
          <a:xfrm>
            <a:off x="365760" y="3931920"/>
            <a:ext cx="8411760" cy="822240"/>
          </a:xfrm>
          <a:prstGeom prst="rect">
            <a:avLst/>
          </a:prstGeom>
          <a:solidFill>
            <a:srgbClr val="C0392B">
              <a:alpha val="85000"/>
            </a:srgbClr>
          </a:solidFill>
          <a:ln w="12700">
            <a:solidFill>
              <a:srgbClr val="C0392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6" name="Text 16"/>
          <p:cNvSpPr/>
          <p:nvPr/>
        </p:nvSpPr>
        <p:spPr>
          <a:xfrm>
            <a:off x="502920" y="4005000"/>
            <a:ext cx="8228880" cy="67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⚠  ГЛАВНЫЙ РИСК: ИИ легитимирует ошибки, упакованные в форму «аналитики на основе больших данных»</a:t>
            </a:r>
            <a:endParaRPr lang="en-US" sz="12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0"/>
          <p:cNvSpPr/>
          <p:nvPr/>
        </p:nvSpPr>
        <p:spPr>
          <a:xfrm>
            <a:off x="0" y="0"/>
            <a:ext cx="9143280" cy="9136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8" name="Shape 1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Text 2"/>
          <p:cNvSpPr/>
          <p:nvPr/>
        </p:nvSpPr>
        <p:spPr>
          <a:xfrm>
            <a:off x="365760" y="109800"/>
            <a:ext cx="8503200" cy="68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Чему учат передовые страны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Shape 3"/>
          <p:cNvSpPr/>
          <p:nvPr/>
        </p:nvSpPr>
        <p:spPr>
          <a:xfrm>
            <a:off x="365760" y="1097280"/>
            <a:ext cx="4068360" cy="1233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Shape 4"/>
          <p:cNvSpPr/>
          <p:nvPr/>
        </p:nvSpPr>
        <p:spPr>
          <a:xfrm>
            <a:off x="365760" y="1097280"/>
            <a:ext cx="4068360" cy="38340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2" name="Text 5"/>
          <p:cNvSpPr/>
          <p:nvPr/>
        </p:nvSpPr>
        <p:spPr>
          <a:xfrm>
            <a:off x="475560" y="1143000"/>
            <a:ext cx="3839760" cy="29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США</a:t>
            </a:r>
            <a:endParaRPr lang="en-US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Text 6"/>
          <p:cNvSpPr/>
          <p:nvPr/>
        </p:nvSpPr>
        <p:spPr>
          <a:xfrm>
            <a:off x="475560" y="1536120"/>
            <a:ext cx="3839760" cy="73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Фундамент ИИ формировался с 1950–60-х годов через десятилетия инвестиций в фундаментальную науку и университеты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Shape 7"/>
          <p:cNvSpPr/>
          <p:nvPr/>
        </p:nvSpPr>
        <p:spPr>
          <a:xfrm>
            <a:off x="4709160" y="1097280"/>
            <a:ext cx="4068360" cy="1233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Shape 8"/>
          <p:cNvSpPr/>
          <p:nvPr/>
        </p:nvSpPr>
        <p:spPr>
          <a:xfrm>
            <a:off x="4709160" y="1097280"/>
            <a:ext cx="4068360" cy="38340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6" name="Text 9"/>
          <p:cNvSpPr/>
          <p:nvPr/>
        </p:nvSpPr>
        <p:spPr>
          <a:xfrm>
            <a:off x="4818960" y="1143000"/>
            <a:ext cx="3839760" cy="29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Япония</a:t>
            </a:r>
            <a:endParaRPr lang="en-US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Text 10"/>
          <p:cNvSpPr/>
          <p:nvPr/>
        </p:nvSpPr>
        <p:spPr>
          <a:xfrm>
            <a:off x="4818960" y="1536120"/>
            <a:ext cx="3839760" cy="73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Системная работа над вычислительными технологиями с 1980-х: государство, бизнес и университеты — единая экосистема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Shape 11"/>
          <p:cNvSpPr/>
          <p:nvPr/>
        </p:nvSpPr>
        <p:spPr>
          <a:xfrm>
            <a:off x="365760" y="2560320"/>
            <a:ext cx="4068360" cy="1233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Shape 12"/>
          <p:cNvSpPr/>
          <p:nvPr/>
        </p:nvSpPr>
        <p:spPr>
          <a:xfrm>
            <a:off x="365760" y="2560320"/>
            <a:ext cx="4068360" cy="38340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 13"/>
          <p:cNvSpPr/>
          <p:nvPr/>
        </p:nvSpPr>
        <p:spPr>
          <a:xfrm>
            <a:off x="475560" y="2606040"/>
            <a:ext cx="3839760" cy="29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Евросоюз</a:t>
            </a:r>
            <a:endParaRPr lang="en-US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Text 14"/>
          <p:cNvSpPr/>
          <p:nvPr/>
        </p:nvSpPr>
        <p:spPr>
          <a:xfrm>
            <a:off x="475560" y="2999160"/>
            <a:ext cx="3839760" cy="73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Долгая линия сочетания технологий, регулирования и защиты данных — ответственность как конкурентное преимущество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Shape 15"/>
          <p:cNvSpPr/>
          <p:nvPr/>
        </p:nvSpPr>
        <p:spPr>
          <a:xfrm>
            <a:off x="4709160" y="2560320"/>
            <a:ext cx="4068360" cy="1233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E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Shape 16"/>
          <p:cNvSpPr/>
          <p:nvPr/>
        </p:nvSpPr>
        <p:spPr>
          <a:xfrm>
            <a:off x="4709160" y="2560320"/>
            <a:ext cx="4068360" cy="38340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 17"/>
          <p:cNvSpPr/>
          <p:nvPr/>
        </p:nvSpPr>
        <p:spPr>
          <a:xfrm>
            <a:off x="4818960" y="2606040"/>
            <a:ext cx="3839760" cy="29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Южная Корея и Сингапур</a:t>
            </a:r>
            <a:endParaRPr lang="en-US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Text 18"/>
          <p:cNvSpPr/>
          <p:nvPr/>
        </p:nvSpPr>
        <p:spPr>
          <a:xfrm>
            <a:off x="4818960" y="2999160"/>
            <a:ext cx="3839760" cy="73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Десятилетия инвестиций в образование и реформа госуправления как основа долгосрочного ИИ-рывка</a:t>
            </a:r>
            <a:endParaRPr lang="en-U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Shape 19"/>
          <p:cNvSpPr/>
          <p:nvPr/>
        </p:nvSpPr>
        <p:spPr>
          <a:xfrm>
            <a:off x="365760" y="4160520"/>
            <a:ext cx="8411760" cy="685080"/>
          </a:xfrm>
          <a:prstGeom prst="rect">
            <a:avLst/>
          </a:prstGeom>
          <a:solidFill>
            <a:srgbClr val="1A2B4A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7" name="Text 20"/>
          <p:cNvSpPr/>
          <p:nvPr/>
        </p:nvSpPr>
        <p:spPr>
          <a:xfrm>
            <a:off x="502920" y="4206240"/>
            <a:ext cx="8228880" cy="59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ВЫВОД: Ни одна страна не совершила ИИ-рывок поверх слабого образования, науки и государства. Передовые страны сначала выстраивали фундамент, а затем получали эффект от ИИ. Копировать внешние атрибуты нельзя — нужно выращивать свою институциональную базу.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B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0"/>
          <p:cNvSpPr/>
          <p:nvPr/>
        </p:nvSpPr>
        <p:spPr>
          <a:xfrm>
            <a:off x="0" y="0"/>
            <a:ext cx="163800" cy="5142960"/>
          </a:xfrm>
          <a:prstGeom prst="rect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Text 1"/>
          <p:cNvSpPr/>
          <p:nvPr/>
        </p:nvSpPr>
        <p:spPr>
          <a:xfrm>
            <a:off x="365760" y="137160"/>
            <a:ext cx="8503200" cy="59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E8B860"/>
                </a:solidFill>
                <a:effectLst/>
                <a:uFillTx/>
                <a:latin typeface="Calibri"/>
                <a:ea typeface="Calibri"/>
              </a:rPr>
              <a:t>5 стратегических ходов</a:t>
            </a:r>
            <a:endParaRPr lang="en-US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0" name="Shape 2"/>
          <p:cNvSpPr/>
          <p:nvPr/>
        </p:nvSpPr>
        <p:spPr>
          <a:xfrm>
            <a:off x="365760" y="1005840"/>
            <a:ext cx="2696760" cy="15080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1" name="Shape 3"/>
          <p:cNvSpPr/>
          <p:nvPr/>
        </p:nvSpPr>
        <p:spPr>
          <a:xfrm>
            <a:off x="475560" y="1115640"/>
            <a:ext cx="410760" cy="410760"/>
          </a:xfrm>
          <a:prstGeom prst="ellipse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Text 4"/>
          <p:cNvSpPr/>
          <p:nvPr/>
        </p:nvSpPr>
        <p:spPr>
          <a:xfrm>
            <a:off x="475560" y="1115640"/>
            <a:ext cx="41076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1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3" name="Text 5"/>
          <p:cNvSpPr/>
          <p:nvPr/>
        </p:nvSpPr>
        <p:spPr>
          <a:xfrm>
            <a:off x="960120" y="1115640"/>
            <a:ext cx="199260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Качество человеческого капитала</a:t>
            </a:r>
            <a:endParaRPr lang="en-US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 6"/>
          <p:cNvSpPr/>
          <p:nvPr/>
        </p:nvSpPr>
        <p:spPr>
          <a:xfrm>
            <a:off x="475560" y="1600200"/>
            <a:ext cx="2468160" cy="822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A8BED4"/>
                </a:solidFill>
                <a:effectLst/>
                <a:uFillTx/>
                <a:latin typeface="Calibri"/>
                <a:ea typeface="Calibri"/>
              </a:rPr>
              <a:t>В центр — не цифровые витрины, а сильная школьная математика, физика, инженерное мышление</a:t>
            </a:r>
            <a:endParaRPr lang="en-US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5" name="Shape 7"/>
          <p:cNvSpPr/>
          <p:nvPr/>
        </p:nvSpPr>
        <p:spPr>
          <a:xfrm>
            <a:off x="3246120" y="1005840"/>
            <a:ext cx="2696760" cy="15080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6" name="Shape 8"/>
          <p:cNvSpPr/>
          <p:nvPr/>
        </p:nvSpPr>
        <p:spPr>
          <a:xfrm>
            <a:off x="3355920" y="1115640"/>
            <a:ext cx="410760" cy="410760"/>
          </a:xfrm>
          <a:prstGeom prst="ellipse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Text 9"/>
          <p:cNvSpPr/>
          <p:nvPr/>
        </p:nvSpPr>
        <p:spPr>
          <a:xfrm>
            <a:off x="3355920" y="1115640"/>
            <a:ext cx="41076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2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8" name="Text 10"/>
          <p:cNvSpPr/>
          <p:nvPr/>
        </p:nvSpPr>
        <p:spPr>
          <a:xfrm>
            <a:off x="3840480" y="1115640"/>
            <a:ext cx="199260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Наука как национальный приоритет</a:t>
            </a:r>
            <a:endParaRPr lang="en-US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9" name="Text 11"/>
          <p:cNvSpPr/>
          <p:nvPr/>
        </p:nvSpPr>
        <p:spPr>
          <a:xfrm>
            <a:off x="3355920" y="1600200"/>
            <a:ext cx="2468160" cy="822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A8BED4"/>
                </a:solidFill>
                <a:effectLst/>
                <a:uFillTx/>
                <a:latin typeface="Calibri"/>
                <a:ea typeface="Calibri"/>
              </a:rPr>
              <a:t>Перевести из «модернизации без трансформации» к реальным прорывам: НИОКР, научные школы, бизнес-участие</a:t>
            </a:r>
            <a:endParaRPr lang="en-US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0" name="Shape 12"/>
          <p:cNvSpPr/>
          <p:nvPr/>
        </p:nvSpPr>
        <p:spPr>
          <a:xfrm>
            <a:off x="6126480" y="1005840"/>
            <a:ext cx="2696760" cy="15080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1" name="Shape 13"/>
          <p:cNvSpPr/>
          <p:nvPr/>
        </p:nvSpPr>
        <p:spPr>
          <a:xfrm>
            <a:off x="6236280" y="1115640"/>
            <a:ext cx="410760" cy="410760"/>
          </a:xfrm>
          <a:prstGeom prst="ellipse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Text 14"/>
          <p:cNvSpPr/>
          <p:nvPr/>
        </p:nvSpPr>
        <p:spPr>
          <a:xfrm>
            <a:off x="6236280" y="1115640"/>
            <a:ext cx="41076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3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3" name="Text 15"/>
          <p:cNvSpPr/>
          <p:nvPr/>
        </p:nvSpPr>
        <p:spPr>
          <a:xfrm>
            <a:off x="6720840" y="1115640"/>
            <a:ext cx="199260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Интеллектуальное госуправление</a:t>
            </a:r>
            <a:endParaRPr lang="en-US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4" name="Text 16"/>
          <p:cNvSpPr/>
          <p:nvPr/>
        </p:nvSpPr>
        <p:spPr>
          <a:xfrm>
            <a:off x="6236280" y="1600200"/>
            <a:ext cx="2468160" cy="822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A8BED4"/>
                </a:solidFill>
                <a:effectLst/>
                <a:uFillTx/>
                <a:latin typeface="Calibri"/>
                <a:ea typeface="Calibri"/>
              </a:rPr>
              <a:t>Меритократия, профильные назначения, персональная ответственность, независимая экспертиза</a:t>
            </a:r>
            <a:endParaRPr lang="en-US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5" name="Shape 17"/>
          <p:cNvSpPr/>
          <p:nvPr/>
        </p:nvSpPr>
        <p:spPr>
          <a:xfrm>
            <a:off x="1572840" y="2743200"/>
            <a:ext cx="2696760" cy="15080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6" name="Shape 18"/>
          <p:cNvSpPr/>
          <p:nvPr/>
        </p:nvSpPr>
        <p:spPr>
          <a:xfrm>
            <a:off x="1682640" y="2853000"/>
            <a:ext cx="410760" cy="410760"/>
          </a:xfrm>
          <a:prstGeom prst="ellipse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Text 19"/>
          <p:cNvSpPr/>
          <p:nvPr/>
        </p:nvSpPr>
        <p:spPr>
          <a:xfrm>
            <a:off x="1682640" y="2853000"/>
            <a:ext cx="41076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4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8" name="Text 20"/>
          <p:cNvSpPr/>
          <p:nvPr/>
        </p:nvSpPr>
        <p:spPr>
          <a:xfrm>
            <a:off x="2167200" y="2853000"/>
            <a:ext cx="199260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Национальная инновационная система</a:t>
            </a:r>
            <a:endParaRPr lang="en-US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9" name="Text 21"/>
          <p:cNvSpPr/>
          <p:nvPr/>
        </p:nvSpPr>
        <p:spPr>
          <a:xfrm>
            <a:off x="1682640" y="3337560"/>
            <a:ext cx="2468160" cy="822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A8BED4"/>
                </a:solidFill>
                <a:effectLst/>
                <a:uFillTx/>
                <a:latin typeface="Calibri"/>
                <a:ea typeface="Calibri"/>
              </a:rPr>
              <a:t>Образование + наука + бизнес + венчур + госзаказ — связанная экосистема, не ведомственные сегменты</a:t>
            </a:r>
            <a:endParaRPr lang="en-US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0" name="Shape 22"/>
          <p:cNvSpPr/>
          <p:nvPr/>
        </p:nvSpPr>
        <p:spPr>
          <a:xfrm>
            <a:off x="4453200" y="2743200"/>
            <a:ext cx="2696760" cy="1508040"/>
          </a:xfrm>
          <a:prstGeom prst="rect">
            <a:avLst/>
          </a:prstGeom>
          <a:solidFill>
            <a:srgbClr val="263B5E"/>
          </a:solidFill>
          <a:ln w="12700">
            <a:solidFill>
              <a:srgbClr val="C8973A"/>
            </a:solidFill>
            <a:round/>
          </a:ln>
          <a:effectLst>
            <a:outerShdw blurRad="101520" dist="37674" dir="8100000" algn="bl" rotWithShape="0">
              <a:srgbClr val="000000">
                <a:alpha val="12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1" name="Shape 23"/>
          <p:cNvSpPr/>
          <p:nvPr/>
        </p:nvSpPr>
        <p:spPr>
          <a:xfrm>
            <a:off x="4563000" y="2853000"/>
            <a:ext cx="410760" cy="410760"/>
          </a:xfrm>
          <a:prstGeom prst="ellipse">
            <a:avLst/>
          </a:prstGeom>
          <a:solidFill>
            <a:srgbClr val="C8973A"/>
          </a:solidFill>
          <a:ln w="12700">
            <a:solidFill>
              <a:srgbClr val="C8973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Text 24"/>
          <p:cNvSpPr/>
          <p:nvPr/>
        </p:nvSpPr>
        <p:spPr>
          <a:xfrm>
            <a:off x="4563000" y="2853000"/>
            <a:ext cx="410760" cy="41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5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3" name="Text 25"/>
          <p:cNvSpPr/>
          <p:nvPr/>
        </p:nvSpPr>
        <p:spPr>
          <a:xfrm>
            <a:off x="5047560" y="2853000"/>
            <a:ext cx="1992600" cy="38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ИИ как цифровой суверенитет</a:t>
            </a:r>
            <a:endParaRPr lang="en-US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4" name="Text 26"/>
          <p:cNvSpPr/>
          <p:nvPr/>
        </p:nvSpPr>
        <p:spPr>
          <a:xfrm>
            <a:off x="4563000" y="3337560"/>
            <a:ext cx="2468160" cy="822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A8BED4"/>
                </a:solidFill>
                <a:effectLst/>
                <a:uFillTx/>
                <a:latin typeface="Calibri"/>
                <a:ea typeface="Calibri"/>
              </a:rPr>
              <a:t>Собственные компетенции в моделях, данных и инфраструктуре, а не только импорт готовых решений</a:t>
            </a:r>
            <a:endParaRPr lang="en-US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877</Words>
  <Application>Microsoft Office PowerPoint</Application>
  <PresentationFormat>Экран (16:9)</PresentationFormat>
  <Paragraphs>122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ИИ и ограничения Казахстана</dc:title>
  <dc:subject>PptxGenJS Presentation</dc:subject>
  <dc:creator>PptxGenJS</dc:creator>
  <dc:description/>
  <cp:lastModifiedBy>user</cp:lastModifiedBy>
  <cp:revision>3</cp:revision>
  <dcterms:created xsi:type="dcterms:W3CDTF">2026-04-27T11:46:11Z</dcterms:created>
  <dcterms:modified xsi:type="dcterms:W3CDTF">2026-04-28T04:47:21Z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12</vt:i4>
  </property>
  <property fmtid="{D5CDD505-2E9C-101B-9397-08002B2CF9AE}" pid="3" name="PresentationFormat">
    <vt:lpwstr>On-screen Show (16:9)</vt:lpwstr>
  </property>
  <property fmtid="{D5CDD505-2E9C-101B-9397-08002B2CF9AE}" pid="4" name="Slides">
    <vt:i4>12</vt:i4>
  </property>
</Properties>
</file>